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3" r:id="rId2"/>
    <p:sldId id="294" r:id="rId3"/>
    <p:sldId id="301" r:id="rId4"/>
    <p:sldId id="302" r:id="rId5"/>
    <p:sldId id="304" r:id="rId6"/>
    <p:sldId id="303" r:id="rId7"/>
    <p:sldId id="305" r:id="rId8"/>
    <p:sldId id="29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ovoX230" initials="L" lastIdx="10" clrIdx="0"/>
  <p:cmAuthor id="1" name="Zárasová Zuzana JUDr. (MPSV)" initials="ZZJ(" lastIdx="16" clrIdx="1"/>
  <p:cmAuthor id="2" name="Štěpánková Štýbrová Martina Mgr." initials="ŠŠMM" lastIdx="9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89000" autoAdjust="0"/>
  </p:normalViewPr>
  <p:slideViewPr>
    <p:cSldViewPr>
      <p:cViewPr varScale="1">
        <p:scale>
          <a:sx n="66" d="100"/>
          <a:sy n="66" d="100"/>
        </p:scale>
        <p:origin x="576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88EC3-4F52-41D7-A98F-C6BEADDEB06C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72D0F-DF1D-4B29-A650-EEB9FE35E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83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26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24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88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973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41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511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58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2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35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3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66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14FCF-8A81-452E-A82F-113F616EF4E2}" type="datetimeFigureOut">
              <a:rPr lang="cs-CZ" smtClean="0"/>
              <a:t>04.11.2025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549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3528392"/>
          </a:xfrm>
        </p:spPr>
        <p:txBody>
          <a:bodyPr>
            <a:normAutofit fontScale="90000"/>
          </a:bodyPr>
          <a:lstStyle/>
          <a:p>
            <a:br>
              <a:rPr lang="cs-CZ" b="1" dirty="0">
                <a:solidFill>
                  <a:srgbClr val="002060"/>
                </a:solidFill>
              </a:rPr>
            </a:br>
            <a:br>
              <a:rPr lang="cs-CZ" b="1" dirty="0">
                <a:solidFill>
                  <a:srgbClr val="002060"/>
                </a:solidFill>
              </a:rPr>
            </a:br>
            <a:r>
              <a:rPr lang="cs-CZ" sz="3100" b="1" dirty="0">
                <a:solidFill>
                  <a:srgbClr val="002060"/>
                </a:solidFill>
              </a:rPr>
              <a:t>Pečovatelská služba pro rodiny s dětmi a další sociální služby, které od 1. 1. 2026 bude moci hradit OSPOD dle § 18 a § 18a zákona č. 359/1999 Sb., o sociálně-právní ochraně dětí </a:t>
            </a:r>
            <a:br>
              <a:rPr lang="cs-CZ" b="1" dirty="0">
                <a:solidFill>
                  <a:srgbClr val="002060"/>
                </a:solidFill>
              </a:rPr>
            </a:br>
            <a:br>
              <a:rPr lang="cs-CZ" sz="3100" dirty="0">
                <a:solidFill>
                  <a:srgbClr val="002060"/>
                </a:solidFill>
              </a:rPr>
            </a:br>
            <a:r>
              <a:rPr lang="cs-CZ" sz="2200" dirty="0">
                <a:solidFill>
                  <a:srgbClr val="002060"/>
                </a:solidFill>
              </a:rPr>
              <a:t>Kulatý stůl, ČAPS, Praha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cs-CZ" sz="2200" dirty="0">
                <a:solidFill>
                  <a:srgbClr val="002060"/>
                </a:solidFill>
              </a:rPr>
              <a:t>5. 11. 2025</a:t>
            </a:r>
            <a:br>
              <a:rPr lang="cs-CZ" sz="2700" b="1" dirty="0">
                <a:solidFill>
                  <a:srgbClr val="002060"/>
                </a:solidFill>
              </a:rPr>
            </a:br>
            <a:br>
              <a:rPr lang="cs-CZ" sz="3600" b="1" dirty="0">
                <a:solidFill>
                  <a:schemeClr val="tx2"/>
                </a:solidFill>
              </a:rPr>
            </a:br>
            <a:endParaRPr lang="cs-CZ" sz="2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75656" y="4581128"/>
            <a:ext cx="6840760" cy="1872208"/>
          </a:xfrm>
        </p:spPr>
        <p:txBody>
          <a:bodyPr>
            <a:normAutofit fontScale="77500" lnSpcReduction="20000"/>
          </a:bodyPr>
          <a:lstStyle/>
          <a:p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Oddělení koncepce SPOD a NRP </a:t>
            </a:r>
          </a:p>
          <a:p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JUDr. Zuzana Zárasová, Mgr. Daniel Hovorka</a:t>
            </a:r>
          </a:p>
          <a:p>
            <a:endParaRPr lang="cs-CZ" sz="2600" dirty="0">
              <a:solidFill>
                <a:schemeClr val="tx1"/>
              </a:solidFill>
            </a:endParaRPr>
          </a:p>
          <a:p>
            <a:endParaRPr lang="cs-CZ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Odbor rodinné politiky, ochrany dětí a sociálního začleňování</a:t>
            </a:r>
          </a:p>
          <a:p>
            <a:r>
              <a:rPr lang="cs-CZ" sz="2600" dirty="0">
                <a:solidFill>
                  <a:schemeClr val="bg1">
                    <a:lumMod val="50000"/>
                  </a:schemeClr>
                </a:solidFill>
              </a:rPr>
              <a:t>Ministerstvo práce a sociálních věcí</a:t>
            </a:r>
          </a:p>
          <a:p>
            <a:endParaRPr lang="cs-CZ" sz="2100" dirty="0"/>
          </a:p>
          <a:p>
            <a:endParaRPr lang="cs-CZ" sz="2100" dirty="0"/>
          </a:p>
          <a:p>
            <a:endParaRPr lang="cs-CZ" sz="1600" dirty="0"/>
          </a:p>
        </p:txBody>
      </p:sp>
      <p:pic>
        <p:nvPicPr>
          <p:cNvPr id="4" name="Picture 14" descr="pru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505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55D4953-B2BA-5604-8441-DFF344B48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859216" cy="5904656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Novela zákona o SPOD účinná od 1.1.2026 </a:t>
            </a:r>
          </a:p>
          <a:p>
            <a:r>
              <a:rPr lang="cs-CZ" sz="2400" dirty="0"/>
              <a:t>Vložen </a:t>
            </a:r>
            <a:r>
              <a:rPr lang="cs-CZ" sz="2400" b="1" u="sng" dirty="0"/>
              <a:t>§ 18 a § 18a = Úhrada nákladů za sociální služby </a:t>
            </a:r>
            <a:r>
              <a:rPr lang="cs-CZ" sz="2400" dirty="0"/>
              <a:t>jako další možnost pro OSPOD za účelem pomoci ohroženým rodinám a dětem </a:t>
            </a:r>
          </a:p>
          <a:p>
            <a:r>
              <a:rPr lang="cs-CZ" sz="2400" b="1" dirty="0"/>
              <a:t>O jaké jde sociální služby</a:t>
            </a:r>
            <a:r>
              <a:rPr lang="cs-CZ" sz="2400" dirty="0"/>
              <a:t>:</a:t>
            </a:r>
          </a:p>
          <a:p>
            <a:pPr lvl="1"/>
            <a:r>
              <a:rPr lang="cs-CZ" sz="2000" dirty="0"/>
              <a:t>Odlehčovací služby v terénní či ambulantní formě</a:t>
            </a:r>
          </a:p>
          <a:p>
            <a:pPr lvl="1"/>
            <a:r>
              <a:rPr lang="cs-CZ" sz="2000" dirty="0"/>
              <a:t>Osobní asistence</a:t>
            </a:r>
          </a:p>
          <a:p>
            <a:pPr lvl="1"/>
            <a:r>
              <a:rPr lang="cs-CZ" sz="2000" dirty="0"/>
              <a:t>Pečovatelská služba </a:t>
            </a:r>
          </a:p>
          <a:p>
            <a:pPr lvl="1"/>
            <a:r>
              <a:rPr lang="cs-CZ" sz="2000" dirty="0"/>
              <a:t>Denní stacionář</a:t>
            </a:r>
          </a:p>
          <a:p>
            <a:pPr marL="457200" lvl="1" indent="0">
              <a:buNone/>
            </a:pPr>
            <a:r>
              <a:rPr lang="cs-CZ" sz="2000" dirty="0"/>
              <a:t>Je-li jejich účelem také </a:t>
            </a:r>
            <a:r>
              <a:rPr lang="cs-CZ" sz="2000" u="sng" dirty="0"/>
              <a:t>zabezpečení řádné výchovy a příznivého vývoje dítěte v rodinném prostředí nebo umožnění návratu dítěte do vlastní rodiny.</a:t>
            </a:r>
          </a:p>
          <a:p>
            <a:r>
              <a:rPr lang="cs-CZ" sz="2400" b="1" dirty="0"/>
              <a:t>Kdy k tomu může dojít:</a:t>
            </a:r>
          </a:p>
          <a:p>
            <a:pPr lvl="1"/>
            <a:r>
              <a:rPr lang="cs-CZ" sz="2000" dirty="0"/>
              <a:t>Rodič má rodičovskou odpovědnost k dítěti (nebyl jí zbaven, omezen)</a:t>
            </a:r>
          </a:p>
          <a:p>
            <a:pPr lvl="1"/>
            <a:r>
              <a:rPr lang="cs-CZ" sz="2000" dirty="0"/>
              <a:t>Test příjmů – DSSP s komponentou dítě</a:t>
            </a:r>
          </a:p>
          <a:p>
            <a:pPr lvl="1"/>
            <a:r>
              <a:rPr lang="cs-CZ" sz="2000" dirty="0"/>
              <a:t>Nezbytnost poskytování soc. služby je stanovena v IPOD dítěte jako opatření k zajištění ochrany dítěte, k poskytnutí pomoci v rodině ohroženého dítěte a k posílení funkcí rodiny = </a:t>
            </a:r>
            <a:r>
              <a:rPr lang="cs-CZ" sz="2000" u="sng" dirty="0"/>
              <a:t>dítě je v evidenci OSPOD</a:t>
            </a:r>
          </a:p>
          <a:p>
            <a:pPr lvl="1"/>
            <a:endParaRPr lang="cs-CZ" sz="2000" dirty="0"/>
          </a:p>
          <a:p>
            <a:pPr lvl="1"/>
            <a:endParaRPr lang="cs-CZ" sz="2000" dirty="0"/>
          </a:p>
          <a:p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305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F9933-E624-BEA1-5094-AF38DE006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A4752D-AD0C-643D-9CB1-354A17C25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71AE8E4B-E605-4394-A459-892A66F41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9FF8C0D-E6FD-0332-78C4-9E6347B03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859216" cy="5904656"/>
          </a:xfrm>
        </p:spPr>
        <p:txBody>
          <a:bodyPr>
            <a:normAutofit/>
          </a:bodyPr>
          <a:lstStyle/>
          <a:p>
            <a:pPr marL="400050" algn="just">
              <a:buFontTx/>
              <a:buChar char="-"/>
            </a:pPr>
            <a:r>
              <a:rPr lang="cs-CZ" sz="2400" b="1" dirty="0"/>
              <a:t>Náklady za poskytnutí služby hradí OSPOD (OÚ ORP/ÚMČ) z transferu na výkon SPOD </a:t>
            </a:r>
          </a:p>
          <a:p>
            <a:pPr marL="400050" algn="just">
              <a:buFontTx/>
              <a:buChar char="-"/>
            </a:pPr>
            <a:r>
              <a:rPr lang="cs-CZ" sz="2400" b="1" dirty="0"/>
              <a:t>Limity</a:t>
            </a:r>
            <a:r>
              <a:rPr lang="cs-CZ" sz="2400" dirty="0"/>
              <a:t>: dvojnásobek ŽM jednotlivce za měsíc za každé dítě, celkem max. osminásobek ŽM jednotlivce za rok </a:t>
            </a:r>
          </a:p>
          <a:p>
            <a:pPr marL="400050" algn="just">
              <a:buFontTx/>
              <a:buChar char="-"/>
            </a:pPr>
            <a:r>
              <a:rPr lang="cs-CZ" sz="2400" dirty="0"/>
              <a:t>OSPOD může poskytnout </a:t>
            </a:r>
            <a:r>
              <a:rPr lang="cs-CZ" sz="2400" b="1" dirty="0"/>
              <a:t>osvědčení</a:t>
            </a:r>
            <a:r>
              <a:rPr lang="cs-CZ" sz="2400" dirty="0"/>
              <a:t>, že rodina splňuje podmínky, aby za ní hradil služby, příp. v jaké výši (např. kolik již bylo vyčerpáno z limitu)</a:t>
            </a:r>
          </a:p>
          <a:p>
            <a:pPr marL="400050" algn="just">
              <a:buFontTx/>
              <a:buChar char="-"/>
            </a:pPr>
            <a:r>
              <a:rPr lang="cs-CZ" sz="2400" b="1" dirty="0"/>
              <a:t>OSPOD uzavře s poskytovatelem sociální služby veřejnoprávní smlouvu o úhradě nákladů na sociální služby</a:t>
            </a:r>
            <a:r>
              <a:rPr lang="cs-CZ" sz="2400" dirty="0"/>
              <a:t> pokud jsou splněny podmínky § 18 ZSPOD</a:t>
            </a:r>
          </a:p>
          <a:p>
            <a:pPr marL="400050" algn="just">
              <a:buFontTx/>
              <a:buChar char="-"/>
            </a:pPr>
            <a:r>
              <a:rPr lang="cs-CZ" sz="2400" dirty="0"/>
              <a:t>Podmínky pro výplatu úhrady nákladů: </a:t>
            </a:r>
          </a:p>
          <a:p>
            <a:pPr marL="1257300" lvl="2" indent="-285750" algn="just">
              <a:buFont typeface="Wingdings" panose="05000000000000000000" pitchFamily="2" charset="2"/>
              <a:buChar char="Ø"/>
            </a:pPr>
            <a:r>
              <a:rPr lang="cs-CZ" sz="1600" dirty="0"/>
              <a:t>Smlouva mezi klientem a sociální službou</a:t>
            </a:r>
          </a:p>
          <a:p>
            <a:pPr marL="1257300" lvl="2" indent="-285750" algn="just">
              <a:buFont typeface="Wingdings" panose="05000000000000000000" pitchFamily="2" charset="2"/>
              <a:buChar char="Ø"/>
            </a:pPr>
            <a:r>
              <a:rPr lang="cs-CZ" sz="1600" dirty="0"/>
              <a:t>Doložení skutečnosti o poskytnutí služby a jejím rozsahu + výše úhrady</a:t>
            </a:r>
          </a:p>
          <a:p>
            <a:pPr marL="1257300" lvl="2" indent="-285750" algn="just">
              <a:buFont typeface="Wingdings" panose="05000000000000000000" pitchFamily="2" charset="2"/>
              <a:buChar char="Ø"/>
            </a:pPr>
            <a:r>
              <a:rPr lang="cs-CZ" sz="1600" dirty="0"/>
              <a:t>Souhlas rodiče s poskytnutím výplaty poskytovateli </a:t>
            </a:r>
          </a:p>
          <a:p>
            <a:pPr marL="971550" lvl="2" indent="0" algn="just">
              <a:buNone/>
            </a:pPr>
            <a:r>
              <a:rPr lang="cs-CZ" sz="1600" dirty="0"/>
              <a:t>Např. vše na jedné listině s podpisy rodiče a poskytovatele. </a:t>
            </a:r>
          </a:p>
          <a:p>
            <a:pPr lvl="1"/>
            <a:endParaRPr lang="cs-CZ" sz="2000" dirty="0"/>
          </a:p>
          <a:p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305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0AAC2-3C7F-38E5-445C-E74DD9D0F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DC3CB-CA71-A6F6-2B31-4125F882E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D2C14641-A9A3-0F94-A930-BE796049D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36D5BB0-2120-7F8C-AE6C-FCE832472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859216" cy="5904656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cs-CZ" sz="2400" b="1" dirty="0"/>
              <a:t>Pečovatelská služba pro rodiny s dětmi</a:t>
            </a:r>
          </a:p>
          <a:p>
            <a:pPr marL="400050" algn="just"/>
            <a:r>
              <a:rPr lang="cs-CZ" sz="2400" dirty="0"/>
              <a:t>§ 40 odst. 1 ZSSL</a:t>
            </a:r>
            <a:r>
              <a:rPr lang="cs-CZ" sz="2400" i="1" dirty="0"/>
              <a:t>: </a:t>
            </a:r>
            <a:r>
              <a:rPr lang="cs-CZ" sz="2000" i="1" dirty="0"/>
              <a:t>Pečovatelská služba je terénní nebo ambulantní služba poskytovaná osobám, které mají sníženou soběstačnost </a:t>
            </a:r>
            <a:br>
              <a:rPr lang="cs-CZ" sz="2000" i="1" dirty="0"/>
            </a:br>
            <a:r>
              <a:rPr lang="cs-CZ" sz="2000" i="1" dirty="0"/>
              <a:t>z důvodu věku, chronického onemocnění nebo zdravotního postižení, </a:t>
            </a:r>
            <a:br>
              <a:rPr lang="cs-CZ" sz="2000" i="1" dirty="0"/>
            </a:br>
            <a:r>
              <a:rPr lang="cs-CZ" sz="2000" b="1" i="1" u="sng" dirty="0"/>
              <a:t>a rodinám s dětmi, jejichž situace vyžaduje pomoc jiné fyzické osoby</a:t>
            </a:r>
            <a:r>
              <a:rPr lang="cs-CZ" sz="2000" i="1" dirty="0"/>
              <a:t>. Služba poskytuje ve vymezeném čase v domácnostech osob </a:t>
            </a:r>
            <a:br>
              <a:rPr lang="cs-CZ" sz="2000" i="1" dirty="0"/>
            </a:br>
            <a:r>
              <a:rPr lang="cs-CZ" sz="2000" i="1" dirty="0"/>
              <a:t>a v zařízeních sociálních služeb vyjmenované úkony.</a:t>
            </a:r>
          </a:p>
          <a:p>
            <a:pPr marL="57150" indent="0" algn="just">
              <a:buNone/>
            </a:pPr>
            <a:endParaRPr lang="cs-CZ" sz="2000" i="1" dirty="0"/>
          </a:p>
          <a:p>
            <a:pPr marL="400050" algn="just"/>
            <a:r>
              <a:rPr lang="cs-CZ" sz="2000" dirty="0"/>
              <a:t>Poskytují se základní činnost dle ZSSL a úkony dle vyhlášky č. 505/2006 Sb., a to v rozsahu sjednaném ve smlouvě o poskytnutí sociální služby podle individuálních potřeb rodiny.</a:t>
            </a:r>
          </a:p>
          <a:p>
            <a:pPr marL="57150" indent="0" algn="just">
              <a:buNone/>
            </a:pPr>
            <a:endParaRPr lang="cs-CZ" sz="2000" dirty="0"/>
          </a:p>
          <a:p>
            <a:pPr marL="400050" algn="just"/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Co a jak konkrétně? Pomůžete nám definovat? Lze nalézt shodu? Pojďme se k tomu dostat za chvíli na příkladech (kazuistikách).</a:t>
            </a:r>
          </a:p>
          <a:p>
            <a:pPr marL="400050" algn="just"/>
            <a:endParaRPr lang="cs-CZ" sz="20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2690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60A0A-F137-2BE7-5BB2-D3691848A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D4658A-3A6D-C59C-1626-D5DA6464B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680CF226-BA08-66C9-38A2-5C90F3F1A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02DB964-E89E-519A-525C-1057F1485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859216" cy="5904656"/>
          </a:xfrm>
        </p:spPr>
        <p:txBody>
          <a:bodyPr>
            <a:normAutofit/>
          </a:bodyPr>
          <a:lstStyle/>
          <a:p>
            <a:pPr marL="400050" algn="just"/>
            <a:r>
              <a:rPr lang="cs-CZ" sz="2000" dirty="0"/>
              <a:t>OSPOD po vyhodnocení situace dítěte a jeho rodiny, </a:t>
            </a:r>
            <a:r>
              <a:rPr lang="cs-CZ" sz="2000" b="1" dirty="0"/>
              <a:t>pokud je to shledáno jako potřebné, a to ideálně v rámci případové konference a po konzultaci s poskytovatelem či poskytovateli služby</a:t>
            </a:r>
            <a:r>
              <a:rPr lang="cs-CZ" sz="2000" dirty="0"/>
              <a:t> (ověření dostupnosti, kapacity atd.) </a:t>
            </a:r>
            <a:r>
              <a:rPr lang="cs-CZ" sz="2000" b="1" dirty="0"/>
              <a:t>v IPOD stanoví jako jedno z opatření rovněž využití sociální služby </a:t>
            </a:r>
            <a:r>
              <a:rPr lang="pl-PL" sz="2000" dirty="0"/>
              <a:t>(dle toho co rodina potřebuje, např. SAS, ta je ale pro klienty zdarma a § 18 a § 18 </a:t>
            </a:r>
            <a:r>
              <a:rPr lang="cs-CZ" sz="2000" dirty="0"/>
              <a:t>a ZSPOD nelze využít).</a:t>
            </a:r>
          </a:p>
          <a:p>
            <a:pPr marL="400050" algn="just"/>
            <a:r>
              <a:rPr lang="cs-CZ" sz="2000" dirty="0"/>
              <a:t>OSPOD by měl klientům nejen předat kontakt, ale pomoci s i v dalším jednání s poskytovatelem sociální služby.</a:t>
            </a:r>
          </a:p>
          <a:p>
            <a:pPr marL="400050" algn="just"/>
            <a:r>
              <a:rPr lang="cs-CZ" sz="2000" dirty="0"/>
              <a:t>Při jednání se zájemcem o službu se postupuje standardním způsobem, jak jsou soc. služby zvyklé.</a:t>
            </a:r>
          </a:p>
          <a:p>
            <a:pPr marL="400050" algn="just"/>
            <a:r>
              <a:rPr lang="cs-CZ" sz="2000" b="1" dirty="0"/>
              <a:t>Zákon garantuje při splnění podmínek úhradu namísto klienta ze strany OSPOD, negarantuje poskytnutí služby </a:t>
            </a:r>
            <a:r>
              <a:rPr lang="cs-CZ" sz="2000" dirty="0"/>
              <a:t>(pokud není v dané lokalitě služba dostupná, musí OSPOD volit jiné opatření)</a:t>
            </a:r>
          </a:p>
          <a:p>
            <a:pPr marL="400050" algn="just"/>
            <a:r>
              <a:rPr lang="cs-CZ" sz="2000" b="1" dirty="0"/>
              <a:t>Veřejnoprávní smlouva mezi OÚ ORP a poskytovatelem služby </a:t>
            </a:r>
          </a:p>
          <a:p>
            <a:pPr marL="800100" lvl="1" algn="just">
              <a:buFont typeface="Wingdings" panose="05000000000000000000" pitchFamily="2" charset="2"/>
              <a:buChar char="Ø"/>
            </a:pPr>
            <a:r>
              <a:rPr lang="cs-CZ" sz="1600" dirty="0"/>
              <a:t> dvoustranná smlouva ve prospěch třetího (výši sjednává klient ve smlouvě </a:t>
            </a:r>
            <a:br>
              <a:rPr lang="cs-CZ" sz="1600" dirty="0"/>
            </a:br>
            <a:r>
              <a:rPr lang="cs-CZ" sz="1600" dirty="0"/>
              <a:t>o poskytnutí služby, avšak k její úhradě je zavázán OSPOD)</a:t>
            </a:r>
          </a:p>
          <a:p>
            <a:pPr marL="800100" lvl="1" algn="just">
              <a:buFont typeface="Wingdings" panose="05000000000000000000" pitchFamily="2" charset="2"/>
              <a:buChar char="Ø"/>
            </a:pPr>
            <a:r>
              <a:rPr lang="cs-CZ" sz="1600" dirty="0"/>
              <a:t>Lze uzavřít do budoucna nebo až po skončení služby</a:t>
            </a:r>
          </a:p>
          <a:p>
            <a:pPr marL="800100" lvl="1" algn="just">
              <a:buFont typeface="Wingdings" panose="05000000000000000000" pitchFamily="2" charset="2"/>
              <a:buChar char="Ø"/>
            </a:pPr>
            <a:r>
              <a:rPr lang="cs-CZ" sz="1600" dirty="0"/>
              <a:t>Lze ve vztahu ke konkrétnímu klientovi či rámcově</a:t>
            </a:r>
          </a:p>
          <a:p>
            <a:pPr marL="400050" algn="just"/>
            <a:endParaRPr lang="cs-CZ" sz="20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091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366F0-8296-B4B4-C37A-0D8E0327A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1B2C12-349A-0F2A-D85C-58878B3B8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30026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E51468B8-762B-3BE6-2848-20B9D073D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6FC61C2-B251-38C5-B3C0-5A78B5C30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859216" cy="590465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u="sng" dirty="0">
                <a:solidFill>
                  <a:schemeClr val="accent1">
                    <a:lumMod val="75000"/>
                  </a:schemeClr>
                </a:solidFill>
              </a:rPr>
              <a:t>Kazuistiky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cs-CZ" sz="2400" dirty="0"/>
              <a:t>V rodině zemřela matka, otec Josef, </a:t>
            </a:r>
            <a:r>
              <a:rPr lang="es-ES" sz="2400" dirty="0"/>
              <a:t>děti ve věku 4, 7, a 12 le</a:t>
            </a:r>
            <a:r>
              <a:rPr lang="cs-CZ" sz="2400" dirty="0"/>
              <a:t>. Otec pracuje na směny, nemůže si dovolit přijít o příjem, o děti nebyl zvyklý pečovat, občas požívá alkoholické nápoje, škola hlásí zanedbávání, špatná komunikace s otcem (nemá mobil), řeší se přijetí nejmladšího dítěte do MŠ, pomočuje se, nemá očkování, maminka s ním byla doma. Rodina se těžce vyrovnává se ztrátou maminky.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cs-CZ" sz="2400" dirty="0"/>
              <a:t>Matka Marie, sama vyrůstala v DD, s otcem dětí se seznámili </a:t>
            </a:r>
            <a:br>
              <a:rPr lang="cs-CZ" sz="2400" dirty="0"/>
            </a:br>
            <a:r>
              <a:rPr lang="cs-CZ" sz="2400" dirty="0"/>
              <a:t>v PL,  děti 9 let a 12 let (mentální postižení), tatínek střídavě odchází od rodiny, akt. odešel za těhotnou přítelkyní, díky tomu dekompenzace matky, psychiatr doporučil 14 denní hospitalizaci. Pomáhá babička 80 let s vnukem v pěstounské péči. Ani otec ani babička nezvládnou plně péči o děti, hrozí umístění ve ZDVOP. </a:t>
            </a:r>
          </a:p>
        </p:txBody>
      </p:sp>
    </p:spTree>
    <p:extLst>
      <p:ext uri="{BB962C8B-B14F-4D97-AF65-F5344CB8AC3E}">
        <p14:creationId xmlns:p14="http://schemas.microsoft.com/office/powerpoint/2010/main" val="1322843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2B18D-5E22-44BA-EC62-5EF729D25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232E0F-3C48-9D1D-4A40-756ACF69F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30026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B08DE4BB-28E0-46B8-F79F-4AC831E46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71DBE22-7949-81E7-5170-8897E08B5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859216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>
                <a:solidFill>
                  <a:schemeClr val="accent1">
                    <a:lumMod val="75000"/>
                  </a:schemeClr>
                </a:solidFill>
              </a:rPr>
              <a:t>Kazuistiky</a:t>
            </a:r>
          </a:p>
          <a:p>
            <a:pPr marL="457200" indent="-457200" algn="just">
              <a:buFont typeface="+mj-lt"/>
              <a:buAutoNum type="arabicParenR" startAt="3"/>
            </a:pPr>
            <a:r>
              <a:rPr lang="cs-CZ" sz="2400" dirty="0"/>
              <a:t>Otec Emil po amputaci dolních končetin, matka Jana pracuje ve třísměnném provozu, dítě 6 let, rodina ve finanční tísni a náročné situaci kdy se otec bude vracet </a:t>
            </a:r>
            <a:br>
              <a:rPr lang="cs-CZ" sz="2400" dirty="0"/>
            </a:br>
            <a:r>
              <a:rPr lang="cs-CZ" sz="2400" dirty="0"/>
              <a:t>z rehabilitačního centra domů, rodina v evidenci OSPOD </a:t>
            </a:r>
            <a:br>
              <a:rPr lang="cs-CZ" sz="2400" dirty="0"/>
            </a:br>
            <a:r>
              <a:rPr lang="cs-CZ" sz="2400" dirty="0"/>
              <a:t>z důvodu předchozího DN, ale spolupracovali s IC i OSPOD, nyní údajně DN neprobíhá. </a:t>
            </a:r>
          </a:p>
          <a:p>
            <a:pPr marL="457200" indent="-457200" algn="just">
              <a:buFont typeface="+mj-lt"/>
              <a:buAutoNum type="arabicParenR" startAt="3"/>
            </a:pPr>
            <a:r>
              <a:rPr lang="cs-CZ" sz="2400" dirty="0"/>
              <a:t>Mladá rodina s 5 dětmi (5, 4, 3 roky a roční dvojčata), matka Hana na RD, otec Jan nastupuje na rok do VTOS. Na OÚ ORP se obrátila o pomoc matka Hana, nezvládá péči </a:t>
            </a:r>
            <a:br>
              <a:rPr lang="cs-CZ" sz="2400" dirty="0"/>
            </a:br>
            <a:r>
              <a:rPr lang="cs-CZ" sz="2400" dirty="0"/>
              <a:t>o děti, přemýšlí, že je dá do Klokánku, je zoufalá.  MŠ potvrzuje, že děti chodí nepravidelně, jsou zanedbané. </a:t>
            </a:r>
            <a:br>
              <a:rPr lang="cs-CZ" sz="2400" dirty="0"/>
            </a:br>
            <a:r>
              <a:rPr lang="cs-CZ" sz="2400" dirty="0"/>
              <a:t>S rodinou otce se nestýkají, rodina matky má sama několik dětí, ale jsou ochotní pomoci.</a:t>
            </a:r>
          </a:p>
        </p:txBody>
      </p:sp>
    </p:spTree>
    <p:extLst>
      <p:ext uri="{BB962C8B-B14F-4D97-AF65-F5344CB8AC3E}">
        <p14:creationId xmlns:p14="http://schemas.microsoft.com/office/powerpoint/2010/main" val="2043565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692696"/>
            <a:ext cx="7787208" cy="5904656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r>
              <a:rPr lang="cs-CZ" sz="3200" b="1" dirty="0">
                <a:solidFill>
                  <a:schemeClr val="tx2">
                    <a:lumMod val="75000"/>
                  </a:schemeClr>
                </a:solidFill>
              </a:rPr>
              <a:t>Děkujeme za pozornost!</a:t>
            </a:r>
          </a:p>
          <a:p>
            <a:pPr marL="457200" lvl="1" indent="0" algn="ctr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zuzana.zarasova@mpsv.cz</a:t>
            </a:r>
          </a:p>
          <a:p>
            <a:pPr marL="457200" lvl="1" indent="0" algn="ctr">
              <a:buNone/>
            </a:pP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daniel.hovorka@mpsv.cz</a:t>
            </a:r>
          </a:p>
          <a:p>
            <a:pPr marL="457200" lvl="1" indent="0" algn="ctr"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 descr="Obsah obrázku text&#10;&#10;Popis byl vytvořen automaticky">
            <a:extLst>
              <a:ext uri="{FF2B5EF4-FFF2-40B4-BE49-F238E27FC236}">
                <a16:creationId xmlns:a16="http://schemas.microsoft.com/office/drawing/2014/main" id="{21A2792C-05B4-4AB3-ABB8-51D6AA4D24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725144"/>
            <a:ext cx="5016500" cy="77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918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4835</TotalTime>
  <Words>994</Words>
  <Application>Microsoft Office PowerPoint</Application>
  <PresentationFormat>Předvádění na obrazovce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Motiv systému Office</vt:lpstr>
      <vt:lpstr>  Pečovatelská služba pro rodiny s dětmi a další sociální služby, které od 1. 1. 2026 bude moci hradit OSPOD dle § 18 a § 18a zákona č. 359/1999 Sb., o sociálně-právní ochraně dětí   Kulatý stůl, ČAPS, Praha 5. 11. 2025  </vt:lpstr>
      <vt:lpstr> </vt:lpstr>
      <vt:lpstr> </vt:lpstr>
      <vt:lpstr> </vt:lpstr>
      <vt:lpstr> </vt:lpstr>
      <vt:lpstr> </vt:lpstr>
      <vt:lpstr>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Novela zákona o sociálně-právní ochraně dětí</dc:title>
  <dc:creator>LenovoX230</dc:creator>
  <cp:lastModifiedBy>Zárasová Zuzana JUDr. (MPSV)</cp:lastModifiedBy>
  <cp:revision>266</cp:revision>
  <dcterms:created xsi:type="dcterms:W3CDTF">2020-11-15T22:20:52Z</dcterms:created>
  <dcterms:modified xsi:type="dcterms:W3CDTF">2025-11-04T20:29:11Z</dcterms:modified>
</cp:coreProperties>
</file>